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0" r:id="rId1"/>
  </p:sldMasterIdLst>
  <p:sldIdLst>
    <p:sldId id="256" r:id="rId2"/>
    <p:sldId id="272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7" r:id="rId12"/>
    <p:sldId id="294" r:id="rId13"/>
    <p:sldId id="295" r:id="rId14"/>
    <p:sldId id="296" r:id="rId15"/>
    <p:sldId id="257" r:id="rId16"/>
    <p:sldId id="258" r:id="rId17"/>
    <p:sldId id="259" r:id="rId18"/>
    <p:sldId id="260" r:id="rId19"/>
    <p:sldId id="262" r:id="rId20"/>
    <p:sldId id="263" r:id="rId21"/>
    <p:sldId id="264" r:id="rId22"/>
    <p:sldId id="265" r:id="rId23"/>
    <p:sldId id="261" r:id="rId24"/>
    <p:sldId id="266" r:id="rId25"/>
    <p:sldId id="267" r:id="rId26"/>
    <p:sldId id="268" r:id="rId27"/>
    <p:sldId id="270" r:id="rId28"/>
    <p:sldId id="271" r:id="rId29"/>
    <p:sldId id="273" r:id="rId30"/>
    <p:sldId id="269" r:id="rId31"/>
    <p:sldId id="274" r:id="rId32"/>
    <p:sldId id="275" r:id="rId33"/>
    <p:sldId id="278" r:id="rId34"/>
    <p:sldId id="279" r:id="rId35"/>
    <p:sldId id="280" r:id="rId36"/>
    <p:sldId id="281" r:id="rId37"/>
    <p:sldId id="282" r:id="rId38"/>
    <p:sldId id="283" r:id="rId39"/>
    <p:sldId id="285" r:id="rId40"/>
    <p:sldId id="284" r:id="rId41"/>
    <p:sldId id="276" r:id="rId42"/>
    <p:sldId id="277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34" autoAdjust="0"/>
    <p:restoredTop sz="94660"/>
  </p:normalViewPr>
  <p:slideViewPr>
    <p:cSldViewPr snapToGrid="0">
      <p:cViewPr varScale="1">
        <p:scale>
          <a:sx n="92" d="100"/>
          <a:sy n="92" d="100"/>
        </p:scale>
        <p:origin x="27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563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560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263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338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225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21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17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424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443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050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724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305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240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  <a:t>2018/6/2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934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2018/6/2</a:t>
            </a:fld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5282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nimationstudios.com.au/advanced-skeleton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Maya</a:t>
            </a:r>
            <a:r>
              <a:rPr lang="zh-CN" altLang="en-US" dirty="0" smtClean="0"/>
              <a:t>动画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7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1" y="1152983"/>
            <a:ext cx="11573278" cy="540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42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按</a:t>
            </a:r>
            <a:r>
              <a:rPr lang="en-US" altLang="zh-CN" dirty="0" smtClean="0"/>
              <a:t>K</a:t>
            </a:r>
            <a:r>
              <a:rPr lang="zh-CN" altLang="en-US" dirty="0" smtClean="0"/>
              <a:t>键可快速预览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8441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曲线</a:t>
            </a:r>
            <a:r>
              <a:rPr lang="zh-CN" altLang="en-US" dirty="0" smtClean="0"/>
              <a:t>动画实例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弹球动画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0000" y="2698022"/>
            <a:ext cx="10554574" cy="36365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 smtClean="0"/>
              <a:t>1.</a:t>
            </a:r>
            <a:r>
              <a:rPr lang="zh-CN" altLang="en-US" dirty="0" smtClean="0"/>
              <a:t>制作小球（上移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），为了看出旋转，赋予一个材质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2.</a:t>
            </a:r>
            <a:r>
              <a:rPr lang="zh-CN" altLang="en-US" dirty="0" smtClean="0"/>
              <a:t>创建简单地面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3.</a:t>
            </a:r>
            <a:r>
              <a:rPr lang="zh-CN" altLang="en-US" dirty="0" smtClean="0"/>
              <a:t>为小球添加挤压绑定  创建变形器→非线性→挤压，打组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4.K</a:t>
            </a:r>
            <a:r>
              <a:rPr lang="zh-CN" altLang="en-US" dirty="0" smtClean="0"/>
              <a:t>帧 </a:t>
            </a:r>
            <a:r>
              <a:rPr lang="en-US" altLang="zh-CN" dirty="0" smtClean="0"/>
              <a:t>1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120</a:t>
            </a:r>
            <a:r>
              <a:rPr lang="zh-CN" altLang="en-US" dirty="0" smtClean="0"/>
              <a:t>帧 移动球水平位置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5.</a:t>
            </a:r>
            <a:r>
              <a:rPr lang="zh-CN" altLang="en-US" dirty="0" smtClean="0"/>
              <a:t>每</a:t>
            </a:r>
            <a:r>
              <a:rPr lang="en-US" altLang="zh-CN" dirty="0" smtClean="0"/>
              <a:t>30</a:t>
            </a:r>
            <a:r>
              <a:rPr lang="zh-CN" altLang="en-US" dirty="0" smtClean="0"/>
              <a:t>帧的正中间帧移动球的垂直高度并</a:t>
            </a:r>
            <a:r>
              <a:rPr lang="en-US" altLang="zh-CN" dirty="0" smtClean="0"/>
              <a:t>K</a:t>
            </a:r>
            <a:r>
              <a:rPr lang="zh-CN" altLang="en-US" dirty="0" smtClean="0"/>
              <a:t>值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6.</a:t>
            </a:r>
            <a:r>
              <a:rPr lang="zh-CN" altLang="en-US" dirty="0" smtClean="0"/>
              <a:t>打开曲线编辑器细调，水平平移，结尾慢入</a:t>
            </a:r>
            <a:r>
              <a:rPr lang="zh-CN" altLang="en-US" dirty="0"/>
              <a:t>慢</a:t>
            </a:r>
            <a:r>
              <a:rPr lang="zh-CN" altLang="en-US" dirty="0" smtClean="0"/>
              <a:t>出的效果，开头打平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7.</a:t>
            </a:r>
            <a:r>
              <a:rPr lang="zh-CN" altLang="en-US" dirty="0"/>
              <a:t>每</a:t>
            </a:r>
            <a:r>
              <a:rPr lang="en-US" altLang="zh-CN" dirty="0"/>
              <a:t>30</a:t>
            </a:r>
            <a:r>
              <a:rPr lang="zh-CN" altLang="en-US" dirty="0"/>
              <a:t>帧</a:t>
            </a:r>
            <a:r>
              <a:rPr lang="en-US" altLang="zh-CN" dirty="0"/>
              <a:t>K</a:t>
            </a:r>
            <a:r>
              <a:rPr lang="zh-CN" altLang="en-US" dirty="0" smtClean="0"/>
              <a:t>帧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8.</a:t>
            </a:r>
            <a:r>
              <a:rPr lang="zh-CN" altLang="en-US" dirty="0" smtClean="0"/>
              <a:t>垂直落地帧打断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9.</a:t>
            </a:r>
            <a:r>
              <a:rPr lang="zh-CN" altLang="en-US" dirty="0" smtClean="0"/>
              <a:t>垂直高点帧打平，调整成如图样式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573" y="4434834"/>
            <a:ext cx="2666379" cy="205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1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曲线动画实例</a:t>
            </a:r>
            <a:r>
              <a:rPr lang="en-US" altLang="zh-CN" dirty="0"/>
              <a:t>——</a:t>
            </a:r>
            <a:r>
              <a:rPr lang="zh-CN" altLang="en-US" dirty="0"/>
              <a:t>弹球动画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10.</a:t>
            </a:r>
            <a:r>
              <a:rPr lang="zh-CN" altLang="en-US" dirty="0" smtClean="0"/>
              <a:t>通过曲线面板细调位置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11.</a:t>
            </a:r>
            <a:r>
              <a:rPr lang="zh-CN" altLang="en-US" dirty="0" smtClean="0"/>
              <a:t>给最高点添加权重，调高滞空时间（曲线→加权切线，切线→自由切线权重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12.</a:t>
            </a:r>
            <a:r>
              <a:rPr lang="zh-CN" altLang="en-US" dirty="0" smtClean="0"/>
              <a:t>落地点打断，给予左侧不同的曲度（速度不同）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13.</a:t>
            </a:r>
            <a:r>
              <a:rPr lang="zh-CN" altLang="en-US" dirty="0" smtClean="0"/>
              <a:t>每</a:t>
            </a:r>
            <a:r>
              <a:rPr lang="en-US" altLang="zh-CN" dirty="0" smtClean="0"/>
              <a:t>30</a:t>
            </a:r>
            <a:r>
              <a:rPr lang="zh-CN" altLang="en-US" dirty="0" smtClean="0"/>
              <a:t>帧 给转向添加</a:t>
            </a:r>
            <a:r>
              <a:rPr lang="en-US" altLang="zh-CN" dirty="0" smtClean="0"/>
              <a:t>360°</a:t>
            </a:r>
            <a:r>
              <a:rPr lang="zh-CN" altLang="en-US" dirty="0" smtClean="0"/>
              <a:t>转向，第六十帧到第九十帧一共旋转</a:t>
            </a:r>
            <a:r>
              <a:rPr lang="en-US" altLang="zh-CN" dirty="0" smtClean="0"/>
              <a:t>360</a:t>
            </a:r>
          </a:p>
          <a:p>
            <a:pPr marL="0" indent="0">
              <a:buNone/>
            </a:pPr>
            <a:r>
              <a:rPr lang="en-US" altLang="zh-CN" dirty="0" smtClean="0"/>
              <a:t>14.</a:t>
            </a:r>
            <a:r>
              <a:rPr lang="zh-CN" altLang="en-US" dirty="0" smtClean="0"/>
              <a:t>添加变形</a:t>
            </a:r>
          </a:p>
          <a:p>
            <a:pPr marL="0" indent="0">
              <a:buNone/>
            </a:pPr>
            <a:r>
              <a:rPr lang="en-US" altLang="zh-CN" dirty="0" smtClean="0"/>
              <a:t>15.</a:t>
            </a:r>
            <a:r>
              <a:rPr lang="zh-CN" altLang="en-US" dirty="0" smtClean="0"/>
              <a:t>整体调节速度，使用曲线编辑器中的区域工具或晶格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147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课堂练习：太阳地球月亮自转</a:t>
            </a:r>
            <a:r>
              <a:rPr lang="en-US" altLang="zh-CN" dirty="0" smtClean="0"/>
              <a:t>(ALT+B</a:t>
            </a:r>
            <a:r>
              <a:rPr lang="zh-CN" altLang="en-US" dirty="0" smtClean="0"/>
              <a:t>背景改变背景）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5661" y="2277081"/>
            <a:ext cx="637907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83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绑定入门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弹簧绑定之弹簧建模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创建曲面圆柱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拉长圆柱，如图设置参数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动画模块→创建变形器→非线性→扭曲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调整开始角度，可大一些，如</a:t>
            </a:r>
            <a:r>
              <a:rPr lang="en-US" altLang="zh-CN" dirty="0" smtClean="0"/>
              <a:t>1000</a:t>
            </a:r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选中其中一条螺旋线，点击菜单栏编辑曲线→复制曲面曲线</a:t>
            </a:r>
            <a:endParaRPr lang="en-US" altLang="zh-CN" dirty="0" smtClean="0"/>
          </a:p>
          <a:p>
            <a:r>
              <a:rPr lang="en-US" altLang="zh-CN" dirty="0" smtClean="0"/>
              <a:t>6.</a:t>
            </a:r>
            <a:r>
              <a:rPr lang="zh-CN" altLang="en-US" dirty="0" smtClean="0"/>
              <a:t>删除全部历史，删除圆柱，留下曲线，并缩放至合适大小</a:t>
            </a:r>
            <a:endParaRPr lang="en-US" altLang="zh-CN" dirty="0" smtClean="0"/>
          </a:p>
          <a:p>
            <a:r>
              <a:rPr lang="en-US" altLang="zh-CN" dirty="0" smtClean="0"/>
              <a:t>7.</a:t>
            </a:r>
            <a:r>
              <a:rPr lang="zh-CN" altLang="en-US" dirty="0" smtClean="0"/>
              <a:t>创建圆环，使用曲面的挤出功能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394" y="2642051"/>
            <a:ext cx="2390476" cy="16095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909" y="4613773"/>
            <a:ext cx="1754692" cy="200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39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绑定入门</a:t>
            </a:r>
            <a:r>
              <a:rPr lang="en-US" altLang="zh-CN" dirty="0"/>
              <a:t>——</a:t>
            </a:r>
            <a:r>
              <a:rPr lang="zh-CN" altLang="en-US" dirty="0"/>
              <a:t>弹簧</a:t>
            </a:r>
            <a:r>
              <a:rPr lang="zh-CN" altLang="en-US" dirty="0" smtClean="0"/>
              <a:t>绑定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选中弹簧曲线（若难选，请在大纲视图下寻找）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为其添加晶格，参数如图设置。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/>
              <a:t>已可成功控制弹簧</a:t>
            </a:r>
            <a:r>
              <a:rPr lang="zh-CN" altLang="en-US" dirty="0" smtClean="0"/>
              <a:t>动画，但是每次去选晶格点太麻烦，因此我们需要一个更快捷的方法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控制器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319" y="2276737"/>
            <a:ext cx="2257143" cy="1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绑定入门</a:t>
            </a:r>
            <a:r>
              <a:rPr lang="en-US" altLang="zh-CN" dirty="0"/>
              <a:t>——</a:t>
            </a:r>
            <a:r>
              <a:rPr lang="zh-CN" altLang="en-US" dirty="0"/>
              <a:t>弹簧</a:t>
            </a:r>
            <a:r>
              <a:rPr lang="zh-CN" altLang="en-US" dirty="0" smtClean="0"/>
              <a:t>绑定之控制器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选中晶格最上面的四个晶格点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菜单栏→创建变形器→簇（簇的选择优先度较低，低于模型、点等）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创建曲线圆环，按</a:t>
            </a:r>
            <a:r>
              <a:rPr lang="en-US" altLang="zh-CN" dirty="0" err="1" smtClean="0"/>
              <a:t>Ctrl+G</a:t>
            </a:r>
            <a:r>
              <a:rPr lang="zh-CN" altLang="en-US" dirty="0" smtClean="0"/>
              <a:t>打组（保证圆环的各项属性为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，方便子对象回到默认位置），移动圆环时按</a:t>
            </a:r>
            <a:r>
              <a:rPr lang="en-US" altLang="zh-CN" dirty="0" smtClean="0"/>
              <a:t>V</a:t>
            </a:r>
            <a:r>
              <a:rPr lang="zh-CN" altLang="en-US" dirty="0" smtClean="0"/>
              <a:t>键吸附到簇上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选择簇 加选圆环，按</a:t>
            </a:r>
            <a:r>
              <a:rPr lang="en-US" altLang="zh-CN" dirty="0" smtClean="0"/>
              <a:t>P</a:t>
            </a:r>
            <a:r>
              <a:rPr lang="zh-CN" altLang="en-US" dirty="0" smtClean="0"/>
              <a:t>键（确保英文输入法状态下）</a:t>
            </a:r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同理制作弹簧下面的控制器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8410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绑定入门</a:t>
            </a:r>
            <a:r>
              <a:rPr lang="en-US" altLang="zh-CN" dirty="0"/>
              <a:t>——</a:t>
            </a:r>
            <a:r>
              <a:rPr lang="zh-CN" altLang="en-US" dirty="0"/>
              <a:t>弹簧绑定之控制器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712" y="2222287"/>
            <a:ext cx="6579615" cy="3636511"/>
          </a:xfrm>
        </p:spPr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目前还无法控制弹簧移动，只能全选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选中上控制器组</a:t>
            </a:r>
            <a:r>
              <a:rPr lang="en-US" altLang="zh-CN" dirty="0" err="1" smtClean="0"/>
              <a:t>spring_UpCon_G</a:t>
            </a:r>
            <a:r>
              <a:rPr lang="zh-CN" altLang="en-US" dirty="0" smtClean="0"/>
              <a:t>加选</a:t>
            </a:r>
            <a:r>
              <a:rPr lang="en-US" altLang="zh-CN" dirty="0" err="1" smtClean="0"/>
              <a:t>Spring_DownCon</a:t>
            </a:r>
            <a:r>
              <a:rPr lang="en-US" altLang="zh-CN" dirty="0" smtClean="0"/>
              <a:t>,</a:t>
            </a:r>
            <a:r>
              <a:rPr lang="zh-CN" altLang="en-US" dirty="0" smtClean="0"/>
              <a:t>按</a:t>
            </a:r>
            <a:r>
              <a:rPr lang="en-US" altLang="zh-CN" dirty="0" smtClean="0"/>
              <a:t>P</a:t>
            </a:r>
            <a:r>
              <a:rPr lang="zh-CN" altLang="en-US" smtClean="0"/>
              <a:t>键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631" y="3107090"/>
            <a:ext cx="3219048" cy="1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52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命名规范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25979" y="2850078"/>
            <a:ext cx="1751611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Spring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82192" y="2850078"/>
            <a:ext cx="1751611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UpCon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438405" y="2850078"/>
            <a:ext cx="1751611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756072" y="2850078"/>
            <a:ext cx="1751611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L/R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900053" y="34735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道具名称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957750" y="347353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相应控制器名称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038108" y="34735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群组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9308711" y="347413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左</a:t>
            </a:r>
            <a:r>
              <a:rPr lang="en-US" altLang="zh-CN" dirty="0" smtClean="0"/>
              <a:t>/</a:t>
            </a:r>
            <a:r>
              <a:rPr lang="zh-CN" altLang="en-US" dirty="0" smtClean="0"/>
              <a:t>右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612785" y="4272207"/>
            <a:ext cx="7537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注意：控制器所在群组的命名跟控制器相同，为了便于区分，控制器群组的名称使用控制器名称并在后面加“</a:t>
            </a:r>
            <a:r>
              <a:rPr lang="en-US" altLang="zh-CN" dirty="0" smtClean="0"/>
              <a:t>_G</a:t>
            </a:r>
            <a:r>
              <a:rPr lang="zh-CN" altLang="en-US" dirty="0" smtClean="0"/>
              <a:t>”</a:t>
            </a:r>
            <a:endParaRPr lang="en-US" altLang="zh-CN" dirty="0" smtClean="0"/>
          </a:p>
          <a:p>
            <a:r>
              <a:rPr lang="zh-CN" altLang="en-US" dirty="0" smtClean="0"/>
              <a:t>控制器名字各部分之间用“</a:t>
            </a:r>
            <a:r>
              <a:rPr lang="en-US" altLang="zh-CN" dirty="0"/>
              <a:t>_</a:t>
            </a:r>
            <a:r>
              <a:rPr lang="zh-CN" altLang="en-US" dirty="0" smtClean="0"/>
              <a:t>”下划线隔开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507030" y="6031407"/>
            <a:ext cx="8780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如果想调整控制器大小，请进入点级别进行放大缩小。保证原始控制器的比例仍然为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266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动画的原理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21" y="2463691"/>
            <a:ext cx="6209893" cy="314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5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大纲列表的整理</a:t>
            </a:r>
            <a:endParaRPr lang="zh-CN" altLang="en-US" dirty="0"/>
          </a:p>
        </p:txBody>
      </p:sp>
      <p:grpSp>
        <p:nvGrpSpPr>
          <p:cNvPr id="8" name="1e567928-ae07-4162-ade1-2507df3f821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39679" y="2433250"/>
            <a:ext cx="10912640" cy="3191412"/>
            <a:chOff x="625162" y="1132902"/>
            <a:chExt cx="10912640" cy="3191412"/>
          </a:xfrm>
        </p:grpSpPr>
        <p:sp>
          <p:nvSpPr>
            <p:cNvPr id="9" name="ïṣḷïḋe"/>
            <p:cNvSpPr/>
            <p:nvPr/>
          </p:nvSpPr>
          <p:spPr>
            <a:xfrm>
              <a:off x="5375920" y="1132902"/>
              <a:ext cx="1440160" cy="432048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dirty="0" smtClean="0"/>
                <a:t>总组</a:t>
              </a:r>
              <a:r>
                <a:rPr lang="en-US" altLang="zh-CN" dirty="0" smtClean="0"/>
                <a:t>Spring</a:t>
              </a:r>
              <a:endParaRPr lang="zh-CN" altLang="en-US" dirty="0"/>
            </a:p>
          </p:txBody>
        </p:sp>
        <p:sp>
          <p:nvSpPr>
            <p:cNvPr id="10" name="ïṥľîḍe"/>
            <p:cNvSpPr/>
            <p:nvPr/>
          </p:nvSpPr>
          <p:spPr>
            <a:xfrm>
              <a:off x="3061192" y="3148867"/>
              <a:ext cx="2311086" cy="1175447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 smtClean="0"/>
                <a:t>存放绑定相关</a:t>
              </a:r>
              <a:endParaRPr lang="en-US" altLang="zh-CN" b="1" dirty="0" smtClean="0"/>
            </a:p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 smtClean="0"/>
                <a:t>即除了控制器组</a:t>
              </a:r>
              <a:endParaRPr lang="en-US" altLang="zh-CN" b="1" dirty="0" smtClean="0"/>
            </a:p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 smtClean="0"/>
                <a:t>其它绑定相关都放在这里</a:t>
              </a:r>
              <a:endParaRPr lang="en-US" altLang="zh-CN" b="1" dirty="0" smtClean="0"/>
            </a:p>
            <a:p>
              <a:pPr lvl="0" algn="ctr" defTabSz="914378">
                <a:spcBef>
                  <a:spcPct val="0"/>
                </a:spcBef>
                <a:defRPr/>
              </a:pPr>
              <a:r>
                <a:rPr lang="en-US" altLang="zh-CN" b="1" dirty="0" err="1" smtClean="0"/>
                <a:t>Spring_st</a:t>
              </a:r>
              <a:endParaRPr lang="zh-CN" altLang="en-US" b="1" dirty="0"/>
            </a:p>
          </p:txBody>
        </p:sp>
        <p:sp>
          <p:nvSpPr>
            <p:cNvPr id="11" name="íşliḑê"/>
            <p:cNvSpPr/>
            <p:nvPr/>
          </p:nvSpPr>
          <p:spPr>
            <a:xfrm>
              <a:off x="6924178" y="3437987"/>
              <a:ext cx="2578029" cy="570790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fontScale="92500" lnSpcReduction="1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 smtClean="0"/>
                <a:t>存放材质贴图</a:t>
              </a:r>
              <a:endParaRPr lang="en-US" altLang="zh-CN" b="1" dirty="0" smtClean="0"/>
            </a:p>
            <a:p>
              <a:pPr lvl="0" algn="ctr" defTabSz="914378">
                <a:spcBef>
                  <a:spcPct val="0"/>
                </a:spcBef>
                <a:defRPr/>
              </a:pPr>
              <a:r>
                <a:rPr lang="en-US" altLang="zh-CN" b="1" dirty="0" err="1" smtClean="0"/>
                <a:t>Spring_tx</a:t>
              </a:r>
              <a:endParaRPr lang="zh-CN" altLang="en-US" b="1" dirty="0"/>
            </a:p>
          </p:txBody>
        </p:sp>
        <p:sp>
          <p:nvSpPr>
            <p:cNvPr id="12" name="iSlïḓé"/>
            <p:cNvSpPr/>
            <p:nvPr/>
          </p:nvSpPr>
          <p:spPr>
            <a:xfrm>
              <a:off x="5375921" y="2561117"/>
              <a:ext cx="1440160" cy="432048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dirty="0" smtClean="0"/>
                <a:t>模型组</a:t>
              </a:r>
              <a:endParaRPr lang="zh-CN" altLang="en-US" dirty="0"/>
            </a:p>
          </p:txBody>
        </p:sp>
        <p:sp>
          <p:nvSpPr>
            <p:cNvPr id="13" name="íšḷíḋê"/>
            <p:cNvSpPr/>
            <p:nvPr/>
          </p:nvSpPr>
          <p:spPr>
            <a:xfrm>
              <a:off x="7466833" y="2561117"/>
              <a:ext cx="1440160" cy="432048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dirty="0" smtClean="0"/>
                <a:t>材质贴图组</a:t>
              </a:r>
              <a:endParaRPr lang="zh-CN" altLang="en-US" dirty="0"/>
            </a:p>
          </p:txBody>
        </p:sp>
        <p:sp>
          <p:nvSpPr>
            <p:cNvPr id="14" name="iṡľídè"/>
            <p:cNvSpPr/>
            <p:nvPr/>
          </p:nvSpPr>
          <p:spPr>
            <a:xfrm>
              <a:off x="9557744" y="2561117"/>
              <a:ext cx="1440160" cy="432048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dirty="0" smtClean="0"/>
                <a:t>特效组</a:t>
              </a:r>
              <a:endParaRPr lang="zh-CN" altLang="en-US" dirty="0"/>
            </a:p>
          </p:txBody>
        </p:sp>
        <p:sp>
          <p:nvSpPr>
            <p:cNvPr id="15" name="í$ļïḍê"/>
            <p:cNvSpPr/>
            <p:nvPr/>
          </p:nvSpPr>
          <p:spPr>
            <a:xfrm>
              <a:off x="3285009" y="2561117"/>
              <a:ext cx="1440160" cy="432048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dirty="0" smtClean="0"/>
                <a:t>绑定组</a:t>
              </a:r>
              <a:endParaRPr lang="zh-CN" altLang="en-US" dirty="0"/>
            </a:p>
          </p:txBody>
        </p:sp>
        <p:sp>
          <p:nvSpPr>
            <p:cNvPr id="16" name="ïşḷïḑè"/>
            <p:cNvSpPr/>
            <p:nvPr/>
          </p:nvSpPr>
          <p:spPr>
            <a:xfrm>
              <a:off x="1194097" y="2561117"/>
              <a:ext cx="1440160" cy="432048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91440" tIns="45720" rIns="91440" bIns="4572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dirty="0" smtClean="0"/>
                <a:t>控制器组</a:t>
              </a:r>
              <a:endParaRPr lang="zh-CN" altLang="en-US" dirty="0"/>
            </a:p>
          </p:txBody>
        </p:sp>
        <p:sp>
          <p:nvSpPr>
            <p:cNvPr id="17" name="isļíḓè"/>
            <p:cNvSpPr/>
            <p:nvPr/>
          </p:nvSpPr>
          <p:spPr>
            <a:xfrm>
              <a:off x="8959773" y="3387155"/>
              <a:ext cx="2578029" cy="543578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fontScale="92500" lnSpcReduction="2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 smtClean="0"/>
                <a:t>存放粒子特效</a:t>
              </a:r>
              <a:endParaRPr lang="en-US" altLang="zh-CN" b="1" dirty="0" smtClean="0"/>
            </a:p>
            <a:p>
              <a:pPr lvl="0" algn="ctr" defTabSz="914378">
                <a:spcBef>
                  <a:spcPct val="0"/>
                </a:spcBef>
                <a:defRPr/>
              </a:pPr>
              <a:r>
                <a:rPr lang="en-US" altLang="zh-CN" b="1" dirty="0" err="1" smtClean="0"/>
                <a:t>Spring_fx</a:t>
              </a:r>
              <a:endParaRPr lang="zh-CN" altLang="en-US" b="1" dirty="0"/>
            </a:p>
          </p:txBody>
        </p:sp>
        <p:sp>
          <p:nvSpPr>
            <p:cNvPr id="18" name="î$ḷídé"/>
            <p:cNvSpPr/>
            <p:nvPr/>
          </p:nvSpPr>
          <p:spPr>
            <a:xfrm>
              <a:off x="625162" y="3340927"/>
              <a:ext cx="2578029" cy="589806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fontScale="92500" lnSpcReduction="1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 smtClean="0"/>
                <a:t>存放控制器</a:t>
              </a:r>
              <a:endParaRPr lang="en-US" altLang="zh-CN" b="1" dirty="0" smtClean="0"/>
            </a:p>
            <a:p>
              <a:pPr lvl="0" algn="ctr" defTabSz="914378">
                <a:spcBef>
                  <a:spcPct val="0"/>
                </a:spcBef>
                <a:defRPr/>
              </a:pPr>
              <a:r>
                <a:rPr lang="en-US" altLang="zh-CN" b="1" dirty="0" err="1" smtClean="0"/>
                <a:t>Spring_DownCon_G</a:t>
              </a:r>
              <a:endParaRPr lang="zh-CN" altLang="en-US" b="1" dirty="0"/>
            </a:p>
          </p:txBody>
        </p:sp>
        <p:sp>
          <p:nvSpPr>
            <p:cNvPr id="19" name="îšḷíďê"/>
            <p:cNvSpPr/>
            <p:nvPr/>
          </p:nvSpPr>
          <p:spPr>
            <a:xfrm>
              <a:off x="4829844" y="3387154"/>
              <a:ext cx="2578029" cy="621623"/>
            </a:xfrm>
            <a:prstGeom prst="rect">
              <a:avLst/>
            </a:prstGeom>
          </p:spPr>
          <p:txBody>
            <a:bodyPr wrap="none" lIns="90000" tIns="46800" rIns="90000" bIns="46800" anchor="b">
              <a:normAutofit lnSpcReduction="10000"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 smtClean="0"/>
                <a:t>存放模型</a:t>
              </a:r>
              <a:endParaRPr lang="en-US" altLang="zh-CN" b="1" dirty="0" smtClean="0"/>
            </a:p>
            <a:p>
              <a:pPr lvl="0" algn="ctr" defTabSz="914378">
                <a:spcBef>
                  <a:spcPct val="0"/>
                </a:spcBef>
                <a:defRPr/>
              </a:pPr>
              <a:r>
                <a:rPr lang="en-US" altLang="zh-CN" b="1" dirty="0" err="1" smtClean="0"/>
                <a:t>Spring_mo</a:t>
              </a:r>
              <a:endParaRPr lang="zh-CN" altLang="en-US" b="1" dirty="0"/>
            </a:p>
          </p:txBody>
        </p:sp>
        <p:cxnSp>
          <p:nvCxnSpPr>
            <p:cNvPr id="20" name="直接连接符 19"/>
            <p:cNvCxnSpPr>
              <a:cxnSpLocks/>
            </p:cNvCxnSpPr>
            <p:nvPr/>
          </p:nvCxnSpPr>
          <p:spPr>
            <a:xfrm>
              <a:off x="1914177" y="3020194"/>
              <a:ext cx="0" cy="18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íṧľïḓè"/>
            <p:cNvSpPr/>
            <p:nvPr/>
          </p:nvSpPr>
          <p:spPr>
            <a:xfrm>
              <a:off x="1891317" y="3202060"/>
              <a:ext cx="45720" cy="4572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2" name="直接连接符 21"/>
            <p:cNvCxnSpPr>
              <a:cxnSpLocks/>
            </p:cNvCxnSpPr>
            <p:nvPr/>
          </p:nvCxnSpPr>
          <p:spPr>
            <a:xfrm>
              <a:off x="4027949" y="3020194"/>
              <a:ext cx="0" cy="18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îşļîďè"/>
            <p:cNvSpPr/>
            <p:nvPr/>
          </p:nvSpPr>
          <p:spPr>
            <a:xfrm>
              <a:off x="4005089" y="3202060"/>
              <a:ext cx="45720" cy="4572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4" name="直接连接符 23"/>
            <p:cNvCxnSpPr>
              <a:cxnSpLocks/>
            </p:cNvCxnSpPr>
            <p:nvPr/>
          </p:nvCxnSpPr>
          <p:spPr>
            <a:xfrm>
              <a:off x="6095999" y="3020194"/>
              <a:ext cx="0" cy="18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iṧḻiḋê"/>
            <p:cNvSpPr/>
            <p:nvPr/>
          </p:nvSpPr>
          <p:spPr>
            <a:xfrm>
              <a:off x="6073139" y="3202060"/>
              <a:ext cx="45720" cy="4572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6" name="直接连接符 25"/>
            <p:cNvCxnSpPr>
              <a:cxnSpLocks/>
            </p:cNvCxnSpPr>
            <p:nvPr/>
          </p:nvCxnSpPr>
          <p:spPr>
            <a:xfrm>
              <a:off x="8190333" y="3020194"/>
              <a:ext cx="0" cy="18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îSļiďê"/>
            <p:cNvSpPr/>
            <p:nvPr/>
          </p:nvSpPr>
          <p:spPr>
            <a:xfrm>
              <a:off x="8167473" y="3202060"/>
              <a:ext cx="45720" cy="4572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28" name="直接连接符 27"/>
            <p:cNvCxnSpPr>
              <a:cxnSpLocks/>
            </p:cNvCxnSpPr>
            <p:nvPr/>
          </p:nvCxnSpPr>
          <p:spPr>
            <a:xfrm>
              <a:off x="10271648" y="3020194"/>
              <a:ext cx="0" cy="18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íṩliďê"/>
            <p:cNvSpPr/>
            <p:nvPr/>
          </p:nvSpPr>
          <p:spPr>
            <a:xfrm>
              <a:off x="10248788" y="3202060"/>
              <a:ext cx="45720" cy="4572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30" name="肘形连接符 29"/>
            <p:cNvCxnSpPr>
              <a:stCxn id="16" idx="0"/>
              <a:endCxn id="9" idx="2"/>
            </p:cNvCxnSpPr>
            <p:nvPr/>
          </p:nvCxnSpPr>
          <p:spPr>
            <a:xfrm rot="5400000" flipH="1" flipV="1">
              <a:off x="3507005" y="-27877"/>
              <a:ext cx="996167" cy="4181823"/>
            </a:xfrm>
            <a:prstGeom prst="bentConnector3">
              <a:avLst/>
            </a:prstGeom>
            <a:ln w="3175" cap="rnd">
              <a:solidFill>
                <a:schemeClr val="tx1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15" idx="0"/>
              <a:endCxn id="9" idx="2"/>
            </p:cNvCxnSpPr>
            <p:nvPr/>
          </p:nvCxnSpPr>
          <p:spPr>
            <a:xfrm rot="5400000" flipH="1" flipV="1">
              <a:off x="4552461" y="1017579"/>
              <a:ext cx="996167" cy="2090911"/>
            </a:xfrm>
            <a:prstGeom prst="bentConnector3">
              <a:avLst/>
            </a:prstGeom>
            <a:ln w="3175" cap="rnd">
              <a:solidFill>
                <a:schemeClr val="tx1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肘形连接符 31"/>
            <p:cNvCxnSpPr>
              <a:stCxn id="12" idx="0"/>
              <a:endCxn id="9" idx="2"/>
            </p:cNvCxnSpPr>
            <p:nvPr/>
          </p:nvCxnSpPr>
          <p:spPr>
            <a:xfrm rot="16200000" flipV="1">
              <a:off x="5610001" y="2075116"/>
              <a:ext cx="972000" cy="1"/>
            </a:xfrm>
            <a:prstGeom prst="bentConnector3">
              <a:avLst/>
            </a:prstGeom>
            <a:ln w="3175" cap="rnd">
              <a:solidFill>
                <a:schemeClr val="tx1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肘形连接符 32"/>
            <p:cNvCxnSpPr>
              <a:stCxn id="13" idx="0"/>
              <a:endCxn id="9" idx="2"/>
            </p:cNvCxnSpPr>
            <p:nvPr/>
          </p:nvCxnSpPr>
          <p:spPr>
            <a:xfrm rot="16200000" flipV="1">
              <a:off x="6643374" y="1017577"/>
              <a:ext cx="996167" cy="2090913"/>
            </a:xfrm>
            <a:prstGeom prst="bentConnector3">
              <a:avLst/>
            </a:prstGeom>
            <a:ln w="3175" cap="rnd">
              <a:solidFill>
                <a:schemeClr val="tx1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肘形连接符 33"/>
            <p:cNvCxnSpPr>
              <a:stCxn id="14" idx="0"/>
              <a:endCxn id="9" idx="2"/>
            </p:cNvCxnSpPr>
            <p:nvPr/>
          </p:nvCxnSpPr>
          <p:spPr>
            <a:xfrm rot="16200000" flipV="1">
              <a:off x="7688829" y="-27878"/>
              <a:ext cx="996167" cy="4181824"/>
            </a:xfrm>
            <a:prstGeom prst="bentConnector3">
              <a:avLst/>
            </a:prstGeom>
            <a:ln w="3175" cap="rnd">
              <a:solidFill>
                <a:schemeClr val="tx1"/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501" y="1670697"/>
            <a:ext cx="2209524" cy="1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10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约束入门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点约束</a:t>
            </a:r>
            <a:endParaRPr lang="zh-CN" altLang="en-US" dirty="0"/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502" y="447188"/>
            <a:ext cx="1533333" cy="3114286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623454" y="2392878"/>
            <a:ext cx="75713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注意：再约束中先选择的是约束物体，后选择的是被约束物体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/>
              <a:t>点</a:t>
            </a:r>
            <a:r>
              <a:rPr lang="zh-CN" altLang="en-US" dirty="0" smtClean="0"/>
              <a:t>约束功能：目标物体约束被约束物体，被约束物体跟随目标物体运动。</a:t>
            </a:r>
            <a:endParaRPr lang="en-US" altLang="zh-CN" dirty="0" smtClean="0"/>
          </a:p>
          <a:p>
            <a:r>
              <a:rPr lang="zh-CN" altLang="en-US" dirty="0" smtClean="0"/>
              <a:t>即点约束控制被约束物体的</a:t>
            </a:r>
            <a:r>
              <a:rPr lang="en-US" altLang="zh-CN" dirty="0" smtClean="0"/>
              <a:t>Translate</a:t>
            </a:r>
            <a:r>
              <a:rPr lang="zh-CN" altLang="en-US" dirty="0" smtClean="0"/>
              <a:t>属性。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蓝色框表示该属性被约束。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530" y="3147204"/>
            <a:ext cx="2523809" cy="100000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275" y="4147204"/>
            <a:ext cx="3332721" cy="230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70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约束入门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其它约束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712" y="2222287"/>
            <a:ext cx="10563286" cy="3636511"/>
          </a:xfrm>
        </p:spPr>
        <p:txBody>
          <a:bodyPr/>
          <a:lstStyle/>
          <a:p>
            <a:r>
              <a:rPr lang="zh-CN" altLang="en-US" dirty="0" smtClean="0"/>
              <a:t>目标约束功能：使被约束物体总是瞄准目标物体，通过移动目标物体控制被约束物体的方向。</a:t>
            </a:r>
            <a:endParaRPr lang="en-US" altLang="zh-CN" dirty="0" smtClean="0"/>
          </a:p>
          <a:p>
            <a:r>
              <a:rPr lang="zh-CN" altLang="en-US" dirty="0" smtClean="0"/>
              <a:t>方向约束功能：</a:t>
            </a:r>
            <a:r>
              <a:rPr lang="zh-CN" altLang="en-US" dirty="0"/>
              <a:t>目标物体约束被约束物体，被约束物体跟随目标</a:t>
            </a:r>
            <a:r>
              <a:rPr lang="zh-CN" altLang="en-US" dirty="0" smtClean="0"/>
              <a:t>物体转动。即方向约束</a:t>
            </a:r>
            <a:r>
              <a:rPr lang="zh-CN" altLang="en-US" dirty="0"/>
              <a:t>控制被约束物体</a:t>
            </a:r>
            <a:r>
              <a:rPr lang="zh-CN" altLang="en-US" dirty="0" smtClean="0"/>
              <a:t>的</a:t>
            </a:r>
            <a:r>
              <a:rPr lang="en-US" altLang="zh-CN" dirty="0" smtClean="0"/>
              <a:t>Rotation</a:t>
            </a:r>
            <a:r>
              <a:rPr lang="zh-CN" altLang="en-US" dirty="0" smtClean="0"/>
              <a:t>属性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6636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约束入门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创建约束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创建两个定位器（创建→定位器），分别吸附到球体中心和活塞杆的顶端。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修改两个定位器的名称，如图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949" y="1591292"/>
            <a:ext cx="1317138" cy="25039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017" y="4040542"/>
            <a:ext cx="2123810" cy="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12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约束入门</a:t>
            </a:r>
            <a:r>
              <a:rPr lang="en-US" altLang="zh-CN" dirty="0"/>
              <a:t>——</a:t>
            </a:r>
            <a:r>
              <a:rPr lang="zh-CN" altLang="en-US" dirty="0"/>
              <a:t>创建约束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下方约束器与球体做点约束，方向约束，下方约束器与上方圆柱做点约束，方向约束（注意：把圆柱的轴心点移动到约束器中心）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选择顶端约束器和上方圆柱做点约束和方向约束（注意</a:t>
            </a:r>
            <a:r>
              <a:rPr lang="zh-CN" altLang="en-US" dirty="0"/>
              <a:t>把圆柱的轴心点移动到约束器中心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选中底端约束器 顶端约束器做目标约束（注意在选项窗口中把保持偏移打开）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选中顶端</a:t>
            </a:r>
            <a:r>
              <a:rPr lang="zh-CN" altLang="en-US" dirty="0"/>
              <a:t>约束器 </a:t>
            </a:r>
            <a:r>
              <a:rPr lang="zh-CN" altLang="en-US" dirty="0" smtClean="0"/>
              <a:t>底端</a:t>
            </a:r>
            <a:r>
              <a:rPr lang="zh-CN" altLang="en-US" dirty="0"/>
              <a:t>约束器做目标约束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497" y="3693226"/>
            <a:ext cx="2433894" cy="182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24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约束入门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创建控制器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创建圆环，打组（</a:t>
            </a:r>
            <a:r>
              <a:rPr lang="en-US" altLang="zh-CN" dirty="0" err="1" smtClean="0"/>
              <a:t>Ctrl+G</a:t>
            </a:r>
            <a:r>
              <a:rPr lang="zh-CN" altLang="en-US" dirty="0" smtClean="0"/>
              <a:t>）</a:t>
            </a:r>
            <a:r>
              <a:rPr lang="en-US" altLang="zh-CN" dirty="0" smtClean="0"/>
              <a:t>,</a:t>
            </a:r>
            <a:r>
              <a:rPr lang="zh-CN" altLang="en-US" dirty="0" smtClean="0"/>
              <a:t>吸附到液压杆的顶端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选择圆环，顶端控制器，做点约束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创建圆环，打组。进入点模式，放大圆环。与低端控制器建立点约束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上方圆环控制器修改名字</a:t>
            </a:r>
            <a:r>
              <a:rPr lang="en-US" altLang="zh-CN" dirty="0" err="1" smtClean="0"/>
              <a:t>yayagan_Upcon</a:t>
            </a:r>
            <a:r>
              <a:rPr lang="en-US" altLang="zh-CN" dirty="0" smtClean="0"/>
              <a:t>,</a:t>
            </a:r>
            <a:r>
              <a:rPr lang="zh-CN" altLang="en-US" dirty="0" smtClean="0"/>
              <a:t>组命名为</a:t>
            </a:r>
            <a:r>
              <a:rPr lang="en-US" altLang="zh-CN" dirty="0" err="1" smtClean="0"/>
              <a:t>yeyagan_Upcon_G</a:t>
            </a:r>
            <a:r>
              <a:rPr lang="zh-CN" altLang="en-US" dirty="0" smtClean="0"/>
              <a:t>，下方不再赘述</a:t>
            </a:r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/>
              <a:t>隐藏定位器（选中，</a:t>
            </a:r>
            <a:r>
              <a:rPr lang="en-US" altLang="zh-CN" dirty="0" err="1"/>
              <a:t>ctrl+H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6.</a:t>
            </a:r>
            <a:r>
              <a:rPr lang="zh-CN" altLang="en-US" dirty="0" smtClean="0"/>
              <a:t>创建总控制器，创建方形曲线（</a:t>
            </a:r>
            <a:r>
              <a:rPr lang="en-US" altLang="zh-CN" dirty="0" smtClean="0"/>
              <a:t>EP</a:t>
            </a:r>
            <a:r>
              <a:rPr lang="zh-CN" altLang="en-US" dirty="0" smtClean="0"/>
              <a:t>曲线工具，选项中曲线次数设置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），依次点出方向四角，五点。</a:t>
            </a:r>
            <a:endParaRPr lang="en-US" altLang="zh-CN" dirty="0" smtClean="0"/>
          </a:p>
          <a:p>
            <a:r>
              <a:rPr lang="en-US" altLang="zh-CN" dirty="0" smtClean="0"/>
              <a:t>7.</a:t>
            </a:r>
            <a:r>
              <a:rPr lang="zh-CN" altLang="en-US" dirty="0" smtClean="0"/>
              <a:t>大纲视图选择上下控制器组拖到方形圆环下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360" y="2409015"/>
            <a:ext cx="2752381" cy="876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913" y="5134071"/>
            <a:ext cx="1671060" cy="14031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550" y="5348067"/>
            <a:ext cx="786349" cy="118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09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整理场景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如图整理场景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730" y="1808775"/>
            <a:ext cx="3228571" cy="4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60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骨骼的创建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菜单栏→骨架→关节工具。 在视图中单击鼠标左键即可创建骨骼，按回车创建完成。</a:t>
            </a:r>
            <a:endParaRPr lang="en-US" altLang="zh-CN" dirty="0" smtClean="0"/>
          </a:p>
          <a:p>
            <a:r>
              <a:rPr lang="zh-CN" altLang="en-US" dirty="0" smtClean="0"/>
              <a:t>第一个创建的骨骼，我们叫根关节，每个关节下面的关节都称为该关节的子关节，同理</a:t>
            </a:r>
            <a:r>
              <a:rPr lang="zh-CN" altLang="en-US" dirty="0"/>
              <a:t>每个</a:t>
            </a:r>
            <a:r>
              <a:rPr lang="zh-CN" altLang="en-US" dirty="0" smtClean="0"/>
              <a:t>关节上面的</a:t>
            </a:r>
            <a:r>
              <a:rPr lang="zh-CN" altLang="en-US" dirty="0"/>
              <a:t>关节都称为该</a:t>
            </a:r>
            <a:r>
              <a:rPr lang="zh-CN" altLang="en-US" dirty="0" smtClean="0"/>
              <a:t>关节的父关节。</a:t>
            </a:r>
            <a:endParaRPr lang="en-US" altLang="zh-CN" dirty="0"/>
          </a:p>
          <a:p>
            <a:r>
              <a:rPr lang="en-US" altLang="zh-CN" dirty="0" smtClean="0"/>
              <a:t>TIP</a:t>
            </a:r>
            <a:r>
              <a:rPr lang="zh-CN" altLang="en-US" dirty="0" smtClean="0"/>
              <a:t>：按</a:t>
            </a:r>
            <a:r>
              <a:rPr lang="en-US" altLang="zh-CN" dirty="0" err="1" smtClean="0"/>
              <a:t>shfit</a:t>
            </a:r>
            <a:r>
              <a:rPr lang="en-US" altLang="zh-CN" dirty="0" smtClean="0"/>
              <a:t>+</a:t>
            </a:r>
            <a:r>
              <a:rPr lang="zh-CN" altLang="en-US" dirty="0" smtClean="0"/>
              <a:t>鼠标左键，可保证骨骼创建在通一水平或垂直线上。按</a:t>
            </a:r>
            <a:r>
              <a:rPr lang="en-US" altLang="zh-CN" dirty="0" smtClean="0"/>
              <a:t>D</a:t>
            </a:r>
            <a:r>
              <a:rPr lang="zh-CN" altLang="en-US" dirty="0" smtClean="0"/>
              <a:t>键，可只调整当前骨节，不影响子关节</a:t>
            </a:r>
            <a:endParaRPr lang="en-US" altLang="zh-CN" dirty="0" smtClean="0"/>
          </a:p>
          <a:p>
            <a:r>
              <a:rPr lang="zh-CN" altLang="en-US" dirty="0" smtClean="0"/>
              <a:t>骨骼的移动、旋转和其它的移动、旋转方法一样</a:t>
            </a:r>
            <a:endParaRPr lang="en-US" altLang="zh-CN" dirty="0" smtClean="0"/>
          </a:p>
          <a:p>
            <a:r>
              <a:rPr lang="zh-CN" altLang="en-US" dirty="0" smtClean="0"/>
              <a:t>骨骼的旋转最终驱动模型实现不同的动作，而不是位移！</a:t>
            </a:r>
            <a:endParaRPr lang="en-US" altLang="zh-CN" dirty="0" smtClean="0"/>
          </a:p>
          <a:p>
            <a:r>
              <a:rPr lang="zh-CN" altLang="en-US" dirty="0" smtClean="0"/>
              <a:t>显示→动画→关节大小 可调整关节的显示大小</a:t>
            </a:r>
            <a:endParaRPr lang="en-US" altLang="zh-CN" dirty="0"/>
          </a:p>
          <a:p>
            <a:r>
              <a:rPr lang="zh-CN" altLang="en-US" dirty="0" smtClean="0"/>
              <a:t>骨骼关节的朝向显示：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561" y="6053923"/>
            <a:ext cx="3695238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1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动画系统小知识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/>
              <a:t>所有涉及骨骼系统的动画都会经常听到两个名字</a:t>
            </a:r>
          </a:p>
          <a:p>
            <a:r>
              <a:rPr lang="en-US" altLang="zh-CN" dirty="0"/>
              <a:t>FK:</a:t>
            </a:r>
            <a:r>
              <a:rPr lang="zh-CN" altLang="en-US" dirty="0"/>
              <a:t>正向动力学，由上级关节带动下节关节运动，如肩膀带动胳膊动</a:t>
            </a:r>
          </a:p>
          <a:p>
            <a:r>
              <a:rPr lang="en-US" altLang="zh-CN" dirty="0"/>
              <a:t>IK</a:t>
            </a:r>
            <a:r>
              <a:rPr lang="zh-CN" altLang="en-US" dirty="0"/>
              <a:t>：反向动力学，由下级关节带动上节关节运动，如别人拉着你的手甩动，使你的整条胳膊都动</a:t>
            </a:r>
          </a:p>
          <a:p>
            <a:endParaRPr lang="en-US" altLang="zh-CN" dirty="0"/>
          </a:p>
        </p:txBody>
      </p:sp>
      <p:pic>
        <p:nvPicPr>
          <p:cNvPr id="5" name="图片 4" descr="9c8d3235jw1es9m0llzfug209w05k4q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206" y="4234572"/>
            <a:ext cx="432308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8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IK</a:t>
            </a:r>
            <a:r>
              <a:rPr lang="zh-CN" altLang="en-US" dirty="0" smtClean="0"/>
              <a:t>与线性</a:t>
            </a:r>
            <a:r>
              <a:rPr lang="en-US" altLang="zh-CN" dirty="0" smtClean="0"/>
              <a:t>IK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连接两个骨架：选中一个关节，再选中想连接到关节，按</a:t>
            </a:r>
            <a:r>
              <a:rPr lang="en-US" altLang="zh-CN" dirty="0" smtClean="0"/>
              <a:t>P</a:t>
            </a:r>
            <a:r>
              <a:rPr lang="zh-CN" altLang="en-US" dirty="0" smtClean="0"/>
              <a:t>键</a:t>
            </a:r>
            <a:endParaRPr lang="en-US" altLang="zh-CN" dirty="0" smtClean="0"/>
          </a:p>
          <a:p>
            <a:r>
              <a:rPr lang="en-US" altLang="zh-CN" dirty="0" smtClean="0"/>
              <a:t>IK</a:t>
            </a:r>
            <a:r>
              <a:rPr lang="zh-CN" altLang="en-US" dirty="0" smtClean="0"/>
              <a:t>控制柄工具：选中骨骼，选择</a:t>
            </a:r>
            <a:r>
              <a:rPr lang="en-US" altLang="zh-CN" dirty="0" smtClean="0"/>
              <a:t>IK</a:t>
            </a:r>
            <a:r>
              <a:rPr lang="zh-CN" altLang="en-US" dirty="0" smtClean="0"/>
              <a:t>控制柄工具，点选跟关节，再点选想要做</a:t>
            </a:r>
            <a:r>
              <a:rPr lang="en-US" altLang="zh-CN" dirty="0" smtClean="0"/>
              <a:t>IK</a:t>
            </a:r>
            <a:r>
              <a:rPr lang="zh-CN" altLang="en-US" dirty="0" smtClean="0"/>
              <a:t>变换的子关节</a:t>
            </a:r>
            <a:endParaRPr lang="en-US" altLang="zh-CN" dirty="0" smtClean="0"/>
          </a:p>
          <a:p>
            <a:r>
              <a:rPr lang="en-US" altLang="zh-CN" dirty="0" smtClean="0"/>
              <a:t>IK</a:t>
            </a:r>
            <a:r>
              <a:rPr lang="zh-CN" altLang="en-US" dirty="0" smtClean="0"/>
              <a:t>样条线控制柄工具：用一个曲线控制骨骼。使用方法与</a:t>
            </a:r>
            <a:r>
              <a:rPr lang="en-US" altLang="zh-CN" dirty="0" smtClean="0"/>
              <a:t>IK</a:t>
            </a:r>
            <a:r>
              <a:rPr lang="zh-CN" altLang="en-US" smtClean="0"/>
              <a:t>控制柄工具相同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0134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动画场景设置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修改首选项→时间滑块 播放速度参数：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默认播放速度为实时，即跟据机器性能，决定每秒帧数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fps</a:t>
            </a:r>
            <a:r>
              <a:rPr lang="zh-CN" altLang="en-US" dirty="0" smtClean="0"/>
              <a:t>是帧速率，</a:t>
            </a:r>
            <a:r>
              <a:rPr lang="en-US" altLang="zh-CN" dirty="0" smtClean="0"/>
              <a:t>24fps</a:t>
            </a:r>
            <a:r>
              <a:rPr lang="zh-CN" altLang="en-US" dirty="0" smtClean="0"/>
              <a:t>就是每秒播</a:t>
            </a:r>
            <a:r>
              <a:rPr lang="en-US" altLang="zh-CN" dirty="0" smtClean="0"/>
              <a:t>24</a:t>
            </a:r>
            <a:r>
              <a:rPr lang="zh-CN" altLang="en-US" dirty="0" smtClean="0"/>
              <a:t>帧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影视</a:t>
            </a:r>
            <a:r>
              <a:rPr lang="zh-CN" altLang="en-US" dirty="0"/>
              <a:t>用最低为</a:t>
            </a:r>
            <a:r>
              <a:rPr lang="en-US" altLang="zh-CN" dirty="0" smtClean="0"/>
              <a:t>24fps</a:t>
            </a:r>
          </a:p>
          <a:p>
            <a:pPr marL="0" indent="0">
              <a:buNone/>
            </a:pPr>
            <a:r>
              <a:rPr lang="zh-CN" altLang="en-US" dirty="0" smtClean="0"/>
              <a:t>游戏</a:t>
            </a:r>
            <a:r>
              <a:rPr lang="en-US" altLang="zh-CN" dirty="0" smtClean="0"/>
              <a:t>,APP</a:t>
            </a:r>
            <a:r>
              <a:rPr lang="zh-CN" altLang="en-US" dirty="0" smtClean="0"/>
              <a:t>用最低为</a:t>
            </a:r>
            <a:r>
              <a:rPr lang="en-US" altLang="zh-CN" dirty="0" smtClean="0"/>
              <a:t>30fps</a:t>
            </a:r>
          </a:p>
          <a:p>
            <a:pPr marL="0" indent="0">
              <a:buNone/>
            </a:pPr>
            <a:r>
              <a:rPr lang="en-US" altLang="zh-CN" dirty="0" smtClean="0"/>
              <a:t>VR</a:t>
            </a:r>
            <a:r>
              <a:rPr lang="zh-CN" altLang="en-US" dirty="0" smtClean="0"/>
              <a:t>最低</a:t>
            </a:r>
            <a:r>
              <a:rPr lang="en-US" altLang="zh-CN" dirty="0" smtClean="0"/>
              <a:t>90fps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999" y="1757781"/>
            <a:ext cx="387667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4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骨骼蒙皮入门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软管绑定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在前视图下，每隔两段创建一个关节，可使用</a:t>
            </a:r>
            <a:r>
              <a:rPr lang="en-US" altLang="zh-CN" dirty="0" smtClean="0"/>
              <a:t>X</a:t>
            </a:r>
            <a:r>
              <a:rPr lang="zh-CN" altLang="en-US" dirty="0" smtClean="0"/>
              <a:t>键吸附到网格，</a:t>
            </a:r>
            <a:r>
              <a:rPr lang="en-US" altLang="zh-CN" dirty="0" smtClean="0"/>
              <a:t>shift</a:t>
            </a:r>
            <a:r>
              <a:rPr lang="zh-CN" altLang="en-US" dirty="0" smtClean="0"/>
              <a:t>键水平加骨骼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保证骨骼处于管子的正中间（这样蒙皮才会均匀）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选择</a:t>
            </a:r>
            <a:r>
              <a:rPr lang="en-US" altLang="zh-CN" dirty="0" smtClean="0"/>
              <a:t>IK</a:t>
            </a:r>
            <a:r>
              <a:rPr lang="zh-CN" altLang="en-US" dirty="0"/>
              <a:t>样条</a:t>
            </a:r>
            <a:r>
              <a:rPr lang="zh-CN" altLang="en-US" dirty="0" smtClean="0"/>
              <a:t>线控制柄工具，参数如图设置，在跟关节点一下，末端子关节点一下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大纲视图下，选中曲线</a:t>
            </a:r>
            <a:r>
              <a:rPr lang="en-US" altLang="zh-CN" dirty="0" smtClean="0"/>
              <a:t>curve1,</a:t>
            </a:r>
            <a:r>
              <a:rPr lang="zh-CN" altLang="en-US" dirty="0" smtClean="0"/>
              <a:t>鼠标右键切换到控制点模式</a:t>
            </a:r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为曲线上的每一个控制定点创建一个簇</a:t>
            </a:r>
            <a:r>
              <a:rPr lang="en-US" altLang="zh-CN" dirty="0" smtClean="0"/>
              <a:t>(</a:t>
            </a:r>
            <a:r>
              <a:rPr lang="zh-CN" altLang="en-US" dirty="0" smtClean="0"/>
              <a:t>动画模块→创建变形器→簇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860" y="5132562"/>
            <a:ext cx="9913607" cy="8295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094" y="3690541"/>
            <a:ext cx="2251104" cy="10983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556" y="5962131"/>
            <a:ext cx="5911879" cy="85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4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骨骼蒙皮</a:t>
            </a:r>
            <a:r>
              <a:rPr lang="zh-CN" altLang="en-US" dirty="0"/>
              <a:t>入门</a:t>
            </a:r>
            <a:r>
              <a:rPr lang="en-US" altLang="zh-CN" dirty="0"/>
              <a:t>——</a:t>
            </a:r>
            <a:r>
              <a:rPr lang="zh-CN" altLang="en-US" dirty="0"/>
              <a:t>软管绑定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712" y="2222287"/>
            <a:ext cx="8473569" cy="3636511"/>
          </a:xfrm>
        </p:spPr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创建方形曲线，改名</a:t>
            </a:r>
            <a:r>
              <a:rPr lang="en-US" altLang="zh-CN" dirty="0" err="1" smtClean="0"/>
              <a:t>tube_con_A</a:t>
            </a:r>
            <a:r>
              <a:rPr lang="en-US" altLang="zh-CN" dirty="0" smtClean="0"/>
              <a:t>,</a:t>
            </a:r>
            <a:r>
              <a:rPr lang="zh-CN" altLang="en-US" dirty="0" smtClean="0"/>
              <a:t>打组，改名</a:t>
            </a:r>
            <a:r>
              <a:rPr lang="en-US" altLang="zh-CN" dirty="0" err="1" smtClean="0"/>
              <a:t>tube_con_A_G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/>
              <a:t>吸附到第一个点</a:t>
            </a:r>
            <a:r>
              <a:rPr lang="zh-CN" altLang="en-US" dirty="0" smtClean="0"/>
              <a:t>上，</a:t>
            </a:r>
            <a:r>
              <a:rPr lang="en-US" altLang="zh-CN" dirty="0" err="1" smtClean="0"/>
              <a:t>ctrl+D</a:t>
            </a:r>
            <a:r>
              <a:rPr lang="zh-CN" altLang="en-US" dirty="0" smtClean="0"/>
              <a:t>复制，再吸附到第二个点上，依次类推，为每个点吸附。</a:t>
            </a:r>
            <a:endParaRPr lang="en-US" altLang="zh-CN" dirty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改名如图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为簇与临近的方框添加点约束</a:t>
            </a:r>
            <a:endParaRPr lang="en-US" altLang="zh-CN" dirty="0" smtClean="0"/>
          </a:p>
          <a:p>
            <a:r>
              <a:rPr lang="en-US" altLang="zh-CN" dirty="0" smtClean="0"/>
              <a:t>5.</a:t>
            </a:r>
            <a:r>
              <a:rPr lang="zh-CN" altLang="en-US" dirty="0" smtClean="0"/>
              <a:t>整理大纲视图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396" y="257228"/>
            <a:ext cx="2180952" cy="24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702" y="2960914"/>
            <a:ext cx="2101646" cy="344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23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骨骼蒙皮入门</a:t>
            </a:r>
            <a:r>
              <a:rPr lang="en-US" altLang="zh-CN" dirty="0"/>
              <a:t>——</a:t>
            </a:r>
            <a:r>
              <a:rPr lang="zh-CN" altLang="en-US" dirty="0" smtClean="0"/>
              <a:t>软管蒙皮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712" y="2222287"/>
            <a:ext cx="6247672" cy="3636511"/>
          </a:xfrm>
        </p:spPr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选中骨骼，选中菜单栏蒙皮→平滑绑定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调节自动蒙皮细节，蒙皮→绘制蒙皮权重工具。</a:t>
            </a:r>
            <a:endParaRPr lang="en-US" altLang="zh-CN" dirty="0" smtClean="0"/>
          </a:p>
          <a:p>
            <a:r>
              <a:rPr lang="zh-CN" altLang="en-US" dirty="0" smtClean="0"/>
              <a:t>白色是完全控制，黑色是完全不控制，灰色是部分控制（根据灰度值）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使用平滑模式调节，只需要调节当前关节和其临近的父关节子关节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619" y="2663917"/>
            <a:ext cx="4066667" cy="1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83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骨骼绑定插件</a:t>
            </a:r>
            <a:r>
              <a:rPr lang="en-US" altLang="zh-CN" dirty="0" err="1"/>
              <a:t>AdvancedSkeleton</a:t>
            </a:r>
            <a:r>
              <a:rPr lang="zh-CN" altLang="en-US" dirty="0"/>
              <a:t>的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官网：</a:t>
            </a: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www.animationstudios.com.au/advanced-skeleton</a:t>
            </a:r>
            <a:r>
              <a:rPr lang="en-US" altLang="zh-CN" dirty="0" smtClean="0"/>
              <a:t> </a:t>
            </a:r>
            <a:r>
              <a:rPr lang="zh-CN" altLang="en-US" dirty="0" smtClean="0"/>
              <a:t>（需要翻墙）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7686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骨骼绑定插件的准备工作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8712" y="2222287"/>
            <a:ext cx="7504892" cy="3636511"/>
          </a:xfrm>
        </p:spPr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点“参考”按钮，导入模型，如图，或者直接打开模型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点“模型清理”按钮，点前请务必确认模型中没有任何曲面模型，如图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点“模型检查按钮”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12" y="316650"/>
            <a:ext cx="2714286" cy="30285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902" y="4040542"/>
            <a:ext cx="2361905" cy="2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03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骨骼绑定插件的使用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2704936"/>
            <a:ext cx="2971429" cy="130476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055" y="2628745"/>
            <a:ext cx="2504762" cy="14571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42" y="4665496"/>
            <a:ext cx="3095238" cy="113333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05757" y="3092397"/>
            <a:ext cx="336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开始将骨骼放置到应在的位置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801312" y="5149058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创建完成骨骼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3903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骨骼绑定插件的使用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250" y="2044314"/>
            <a:ext cx="2971429" cy="17714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52217" y="317903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自动根据骨骼创建蒙皮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246" y="4128972"/>
            <a:ext cx="2676190" cy="242857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81672" y="515859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选中所有皮肤，并复制权重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1328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骨骼绑定插件的使用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638" y="2558971"/>
            <a:ext cx="2704762" cy="2638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62536" y="3508686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如果蒙皮没有问题，删除掉之前创建的蒙皮（一块一块灰色的那个）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43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细节的调整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自</a:t>
            </a:r>
            <a:r>
              <a:rPr lang="zh-CN" altLang="en-US" smtClean="0"/>
              <a:t>动穿件的蒙皮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0179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如总是出现致命错误，无法完成组装，请重新安装插件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将</a:t>
            </a:r>
            <a:r>
              <a:rPr lang="en-US" altLang="zh-CN" dirty="0" smtClean="0"/>
              <a:t>Scripts</a:t>
            </a:r>
            <a:r>
              <a:rPr lang="zh-CN" altLang="en-US" dirty="0" smtClean="0"/>
              <a:t>路径下的插件包删除，关掉</a:t>
            </a:r>
            <a:r>
              <a:rPr lang="en-US" altLang="zh-CN" dirty="0" err="1" smtClean="0"/>
              <a:t>maya</a:t>
            </a:r>
            <a:r>
              <a:rPr lang="en-US" altLang="zh-CN" dirty="0" smtClean="0"/>
              <a:t>,</a:t>
            </a:r>
            <a:r>
              <a:rPr lang="zh-CN" altLang="en-US" dirty="0" smtClean="0"/>
              <a:t>重新安装插件，打开</a:t>
            </a:r>
            <a:r>
              <a:rPr lang="en-US" altLang="zh-CN" dirty="0" err="1" smtClean="0"/>
              <a:t>maya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2.</a:t>
            </a:r>
            <a:r>
              <a:rPr lang="zh-CN" altLang="en-US" smtClean="0"/>
              <a:t>清理模型时，模型消失，请确认模型中是否存在曲面建模，若存在请转换为多边形，并删除。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7289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时间滑条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1.</a:t>
            </a:r>
            <a:r>
              <a:rPr lang="zh-CN" altLang="en-US" dirty="0" smtClean="0"/>
              <a:t>动画的时间轴，控制动画中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2.</a:t>
            </a:r>
            <a:r>
              <a:rPr lang="zh-CN" altLang="en-US" dirty="0" smtClean="0"/>
              <a:t>自动关键帧切换与动画首选项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31" y="2485504"/>
            <a:ext cx="10384042" cy="13802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207" y="5258310"/>
            <a:ext cx="29146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46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骨骼绑定插件的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包裹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如出现透模的情况，先选外面的衣服，再选皮肤。再点动画模块→创建变行器→包裹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511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动作动画制作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10" y="2836196"/>
            <a:ext cx="3516600" cy="2557527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272" y="2836195"/>
            <a:ext cx="3516600" cy="255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33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动作动画只需要把动作摆好，为相应的控制器打上关键帧即可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384" y="2640549"/>
            <a:ext cx="4622800" cy="3048000"/>
          </a:xfrm>
        </p:spPr>
      </p:pic>
    </p:spTree>
    <p:extLst>
      <p:ext uri="{BB962C8B-B14F-4D97-AF65-F5344CB8AC3E}">
        <p14:creationId xmlns:p14="http://schemas.microsoft.com/office/powerpoint/2010/main" val="3119931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时间范围滑条与播放控制面板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控制时间滑条显示的范围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播放控制面板控制动画的播放 和帧的选择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625869"/>
            <a:ext cx="10487025" cy="1190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352" y="4657724"/>
            <a:ext cx="219075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5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如何创建简单动画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1.</a:t>
            </a:r>
            <a:r>
              <a:rPr lang="zh-CN" altLang="en-US" dirty="0" smtClean="0"/>
              <a:t>选中物体并选取帧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2.</a:t>
            </a:r>
            <a:r>
              <a:rPr lang="en-US" altLang="zh-CN" dirty="0"/>
              <a:t> S</a:t>
            </a:r>
            <a:r>
              <a:rPr lang="zh-CN" altLang="en-US" dirty="0"/>
              <a:t>键插入关键</a:t>
            </a:r>
            <a:r>
              <a:rPr lang="zh-CN" altLang="en-US" dirty="0" smtClean="0"/>
              <a:t>帧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3.</a:t>
            </a:r>
            <a:r>
              <a:rPr lang="zh-CN" altLang="en-US" dirty="0" smtClean="0"/>
              <a:t>选取下一关键帧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4.</a:t>
            </a:r>
            <a:r>
              <a:rPr lang="zh-CN" altLang="en-US" dirty="0" smtClean="0"/>
              <a:t>改变物体属性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5.S</a:t>
            </a:r>
            <a:r>
              <a:rPr lang="zh-CN" altLang="en-US" dirty="0" smtClean="0"/>
              <a:t>键插入关键帧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注意鼠标左键选中时间轴与中键选中的不同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0332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关键帧的操作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1.</a:t>
            </a:r>
            <a:r>
              <a:rPr lang="zh-CN" altLang="en-US" dirty="0" smtClean="0"/>
              <a:t>复制粘贴删除帧（快速复制帧鼠标中间</a:t>
            </a:r>
            <a:r>
              <a:rPr lang="en-US" altLang="zh-CN" dirty="0" smtClean="0"/>
              <a:t>+s)</a:t>
            </a:r>
          </a:p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en-US" altLang="zh-CN" dirty="0" smtClean="0"/>
              <a:t>.</a:t>
            </a:r>
            <a:r>
              <a:rPr lang="zh-CN" altLang="en-US" smtClean="0"/>
              <a:t>选择多帧</a:t>
            </a:r>
            <a:r>
              <a:rPr lang="zh-CN" altLang="en-US" dirty="0" smtClean="0"/>
              <a:t>（</a:t>
            </a:r>
            <a:r>
              <a:rPr lang="en-US" altLang="zh-CN" dirty="0" smtClean="0"/>
              <a:t>shift+</a:t>
            </a:r>
            <a:r>
              <a:rPr lang="zh-CN" altLang="en-US" dirty="0" smtClean="0"/>
              <a:t>鼠标左键或鼠标中键）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3.</a:t>
            </a:r>
            <a:r>
              <a:rPr lang="zh-CN" altLang="en-US" dirty="0" smtClean="0"/>
              <a:t>插入中间帧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121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滚动的立方体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3238" y="2445544"/>
            <a:ext cx="50673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6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动画曲线编辑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1.</a:t>
            </a:r>
            <a:r>
              <a:rPr lang="zh-CN" altLang="en-US" dirty="0" smtClean="0"/>
              <a:t>动画曲线编辑就是告诉</a:t>
            </a:r>
            <a:r>
              <a:rPr lang="en-US" altLang="zh-CN" dirty="0" err="1" smtClean="0"/>
              <a:t>maya</a:t>
            </a:r>
            <a:r>
              <a:rPr lang="zh-CN" altLang="en-US" dirty="0" smtClean="0"/>
              <a:t>如何计算关键帧之间的中间帧（阶跃，样条线）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A</a:t>
            </a:r>
            <a:r>
              <a:rPr lang="zh-CN" altLang="en-US" dirty="0" smtClean="0"/>
              <a:t>键整个显示 </a:t>
            </a:r>
            <a:r>
              <a:rPr lang="en-US" altLang="zh-CN" dirty="0" smtClean="0"/>
              <a:t>F</a:t>
            </a:r>
            <a:r>
              <a:rPr lang="zh-CN" altLang="en-US" dirty="0" smtClean="0"/>
              <a:t>键区域显示 </a:t>
            </a:r>
            <a:r>
              <a:rPr lang="en-US" altLang="zh-CN" dirty="0" smtClean="0"/>
              <a:t>ALT+SHIFT+</a:t>
            </a:r>
            <a:r>
              <a:rPr lang="zh-CN" altLang="en-US" dirty="0" smtClean="0"/>
              <a:t>鼠标右键 横向纵向变化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K</a:t>
            </a:r>
            <a:r>
              <a:rPr lang="zh-CN" altLang="en-US" dirty="0" smtClean="0"/>
              <a:t>键移动观察帧，样条线曲率越平缓，速度越慢，曲率约陡峭，速度越快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84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1e567928-ae07-4162-ade1-2507df3f821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值得引用的">
  <a:themeElements>
    <a:clrScheme name="值得引用的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值得引用的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值得引用的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TM03457503[[fn=引用]]</Template>
  <TotalTime>1458</TotalTime>
  <Words>2086</Words>
  <Application>Microsoft Office PowerPoint</Application>
  <PresentationFormat>宽屏</PresentationFormat>
  <Paragraphs>199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6" baseType="lpstr">
      <vt:lpstr>宋体</vt:lpstr>
      <vt:lpstr>Century Gothic</vt:lpstr>
      <vt:lpstr>Wingdings 2</vt:lpstr>
      <vt:lpstr>值得引用的</vt:lpstr>
      <vt:lpstr>Maya动画</vt:lpstr>
      <vt:lpstr>动画的原理</vt:lpstr>
      <vt:lpstr>动画场景设置</vt:lpstr>
      <vt:lpstr>时间滑条</vt:lpstr>
      <vt:lpstr>时间范围滑条与播放控制面板   </vt:lpstr>
      <vt:lpstr>如何创建简单动画</vt:lpstr>
      <vt:lpstr>关键帧的操作</vt:lpstr>
      <vt:lpstr>滚动的立方体</vt:lpstr>
      <vt:lpstr>动画曲线编辑</vt:lpstr>
      <vt:lpstr>PowerPoint 演示文稿</vt:lpstr>
      <vt:lpstr>PowerPoint 演示文稿</vt:lpstr>
      <vt:lpstr>曲线动画实例——弹球动画</vt:lpstr>
      <vt:lpstr>曲线动画实例——弹球动画</vt:lpstr>
      <vt:lpstr>课堂练习：太阳地球月亮自转(ALT+B背景改变背景）</vt:lpstr>
      <vt:lpstr>绑定入门——弹簧绑定之弹簧建模</vt:lpstr>
      <vt:lpstr>绑定入门——弹簧绑定</vt:lpstr>
      <vt:lpstr>绑定入门——弹簧绑定之控制器</vt:lpstr>
      <vt:lpstr>绑定入门——弹簧绑定之控制器</vt:lpstr>
      <vt:lpstr>命名规范</vt:lpstr>
      <vt:lpstr>大纲列表的整理</vt:lpstr>
      <vt:lpstr>约束入门——点约束</vt:lpstr>
      <vt:lpstr>约束入门——其它约束</vt:lpstr>
      <vt:lpstr>约束入门——创建约束</vt:lpstr>
      <vt:lpstr>约束入门——创建约束</vt:lpstr>
      <vt:lpstr>约束入门——创建控制器</vt:lpstr>
      <vt:lpstr>整理场景</vt:lpstr>
      <vt:lpstr>骨骼的创建</vt:lpstr>
      <vt:lpstr>动画系统小知识</vt:lpstr>
      <vt:lpstr>IK与线性IK</vt:lpstr>
      <vt:lpstr>骨骼蒙皮入门——软管绑定</vt:lpstr>
      <vt:lpstr>骨骼蒙皮入门——软管绑定</vt:lpstr>
      <vt:lpstr>骨骼蒙皮入门——软管蒙皮</vt:lpstr>
      <vt:lpstr>骨骼绑定插件AdvancedSkeleton的使用</vt:lpstr>
      <vt:lpstr>骨骼绑定插件的准备工作</vt:lpstr>
      <vt:lpstr>骨骼绑定插件的使用</vt:lpstr>
      <vt:lpstr>骨骼绑定插件的使用</vt:lpstr>
      <vt:lpstr>骨骼绑定插件的使用</vt:lpstr>
      <vt:lpstr>细节的调整</vt:lpstr>
      <vt:lpstr>如总是出现致命错误，无法完成组装，请重新安装插件</vt:lpstr>
      <vt:lpstr>骨骼绑定插件的使用——包裹</vt:lpstr>
      <vt:lpstr>动作动画制作</vt:lpstr>
      <vt:lpstr>动作动画只需要把动作摆好，为相应的控制器打上关键帧即可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student</cp:lastModifiedBy>
  <cp:revision>78</cp:revision>
  <dcterms:created xsi:type="dcterms:W3CDTF">2015-05-05T08:02:14Z</dcterms:created>
  <dcterms:modified xsi:type="dcterms:W3CDTF">2018-06-02T00:23:57Z</dcterms:modified>
</cp:coreProperties>
</file>